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5986f5c3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5986f5c3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597c225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597c225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Excerpt from Serge Koussevitzky’s Double Bass Concerto, mvt. 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for poster: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“Does anyone know the name of (point to tenor clef)?”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597c225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597c225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intervals on bass/guitar to illustrate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 tuned 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G2 = 97.999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D2 = 73.416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A1 = 55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E1 = 41.203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Guitar tuned 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E4 = 329.63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B3 = 246.94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G3 = 196.00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D3 = 146.83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 = 110.00 Hz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E2 = 82.41 Hz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597c225d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597c225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a bit on bass/guitar to illustrate pleasant voice leading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597c225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597c225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the chromatic scale on bass/guitar to illustrate: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(on bass) C2 = 0, C#2 = 1, …, B2 = 11, C3 = 0,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(on guitar) C3 = 0,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“addition” of pitch classes, e.g. B “+” F := 11 + 5 = 11 + (1 + 4) = (11 + 1) + 4 = 12 + 4 = 0 + 4 (modulo 12) = 4 = E, i.e. B “+” F = E. This </a:t>
            </a:r>
            <a:r>
              <a:rPr lang="en"/>
              <a:t>idea</a:t>
            </a:r>
            <a:r>
              <a:rPr lang="en"/>
              <a:t> is important for jirafaGraph…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nobody managed to answer </a:t>
            </a:r>
            <a:r>
              <a:rPr lang="en">
                <a:solidFill>
                  <a:schemeClr val="dk1"/>
                </a:solidFill>
              </a:rPr>
              <a:t>“Does anyone know the name of (point to tenor clef)?” to earn the poster, then ask: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“Can someone tell me what A + B is?”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597c225d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597c225d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 via iPad, and, after progressing a bit, ask an audience member: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“Can you manage to reach the target value in 5 steps?”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this twice. Each winner gets a T</a:t>
            </a:r>
            <a:r>
              <a:rPr lang="en"/>
              <a:t>-shirt.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encourage audience to download the app themselves. Allow them to play for a few minutes.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597c225d3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597c225d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P:=\{5,11\}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\alpha:=\{(5, 4), (11, 0)\}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\beta:=\{(5, 0), (11, 4)\}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\text{displacement}(\alpha):=\{\{1, 1\}\}\text{ (multiset)}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 &amp; beta are voice leadings from the (multi)set of pitches (truly, pitch </a:t>
            </a:r>
            <a:r>
              <a:rPr i="1" lang="en"/>
              <a:t>classes</a:t>
            </a:r>
            <a:r>
              <a:rPr lang="en"/>
              <a:t>) {5, 11} → {0, 4}, and </a:t>
            </a:r>
            <a:r>
              <a:rPr lang="en"/>
              <a:t>alpha</a:t>
            </a:r>
            <a:r>
              <a:rPr lang="en"/>
              <a:t> is more efficient than beta because its displacement (multi)set is smaller: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 &lt; beta iff there exists a real number d satisfying: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any real number c, if c &lt; d, then c appears the same number of times in the displacement multisets of alpha &amp; beta,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 appears fewer times in the displacement multiset of </a:t>
            </a:r>
            <a:r>
              <a:rPr lang="en"/>
              <a:t>alpha</a:t>
            </a:r>
            <a:r>
              <a:rPr lang="en"/>
              <a:t> than that of beta, e.g.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{{3, 2, 1}} &lt; {{3 + epsilon}} with witness d = 3 + epsilon; the first clause is vacuously satisfied: no real number c appears in both displacement multisets, and 3 + epsilon = d appears 0 times in the leftmost multiset, but once in the second.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{{4, 3}} &lt; {{4, 3, 3}} with witness d = 3; the first clause is vacuously satisfied: no real number c &lt; 3 = d appears at all, and 3 = d appears once in the leftmost multiset, but twice in the second.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{{1, 1}} &lt; {{5, 5}} with witness d = 5; the first clause is, again, vacuously satisfied (as in the first of the above e.g.’s), and 5 = d appears 0 times in the leftmost multiset, but twice in the rightmost.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5986f5c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5986f5c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 &amp; beta illustrated ~ remind audience of identification of (x, y) with (y, x) (and 0 with 12): these identifications cause the space in which we play to become a Möbius strip (not a torus! A torus results if we do </a:t>
            </a:r>
            <a:r>
              <a:rPr i="1" lang="en"/>
              <a:t>not</a:t>
            </a:r>
            <a:r>
              <a:rPr lang="en"/>
              <a:t> identify (x, y) with (y, x).)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597c225d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597c225d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1126/science.112628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ytsLzJxAizw?si=g6gyOtV1s-EqL3M4&amp;t=136" TargetMode="External"/><Relationship Id="rId4" Type="http://schemas.openxmlformats.org/officeDocument/2006/relationships/hyperlink" Target="https://youtu.be/1OgAmsGxYYM?si=8i8zun9lzbfWrzb8&amp;t=66" TargetMode="External"/><Relationship Id="rId5" Type="http://schemas.openxmlformats.org/officeDocument/2006/relationships/hyperlink" Target="https://youtu.be/x0daRRpLRJ4?si=6Z6cXIPdbUB8bEkZ" TargetMode="External"/><Relationship Id="rId6" Type="http://schemas.openxmlformats.org/officeDocument/2006/relationships/hyperlink" Target="https://youtu.be/xUHQ2ybTejU?si=ldB7GQUvuiBl2fca" TargetMode="External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esmos.com/calculator/g2aifskjty" TargetMode="External"/><Relationship Id="rId4" Type="http://schemas.openxmlformats.org/officeDocument/2006/relationships/hyperlink" Target="https://onlinetonegenerator.com/multiple-tone-generator.html" TargetMode="External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Relationship Id="rId4" Type="http://schemas.openxmlformats.org/officeDocument/2006/relationships/image" Target="../media/image11.png"/><Relationship Id="rId5" Type="http://schemas.openxmlformats.org/officeDocument/2006/relationships/hyperlink" Target="https://vimeo.com/2030078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hyperlink" Target="https://www.jirafagraph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0" Type="http://schemas.openxmlformats.org/officeDocument/2006/relationships/image" Target="../media/image10.png"/><Relationship Id="rId9" Type="http://schemas.openxmlformats.org/officeDocument/2006/relationships/image" Target="../media/image15.jp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hyperlink" Target="https://youtu.be/yeaw3BnCs34?si=zw4etAlPS4ZPz9t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</a:t>
            </a:r>
            <a:r>
              <a:rPr i="1" lang="en"/>
              <a:t>mathemusician</a:t>
            </a:r>
            <a:r>
              <a:rPr lang="en"/>
              <a:t>?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James Austin Myer (The CUNY Graduate Center)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2024 Math League International Summer Tournament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The College of New Jersey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Dmitri Tymoczko, The Geometry of Musical Chords. </a:t>
            </a:r>
            <a:r>
              <a:rPr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313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72-74 (2006). DOI: </a:t>
            </a:r>
            <a:r>
              <a:rPr lang="en" sz="2400" u="sng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10.1126/science.1126287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Musical Notation is a </a:t>
            </a:r>
            <a:r>
              <a:rPr i="1" lang="en" sz="2700"/>
              <a:t>Graph </a:t>
            </a:r>
            <a:r>
              <a:rPr lang="en" sz="2700"/>
              <a:t>of Frequency over Time</a:t>
            </a:r>
            <a:endParaRPr sz="2700"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82490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menu dégustation: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Brahms, Piano Quartet in C minor, opus 60, 4th mvt., Finale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(2:16-3:51)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Bach, Fugue in A Minor, organ (BWV 543)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(1:06-2:06)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Bach, Double Violin Concerto, 1st mvt. “Vivace” BWV 1043</a:t>
            </a: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(0:00-0:47)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lang="en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Bach, “Crab Canon” (on a Möbius strip)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8175" y="2969450"/>
            <a:ext cx="6469527" cy="20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Harmony is Frequency </a:t>
            </a:r>
            <a:r>
              <a:rPr i="1" lang="en"/>
              <a:t>in Ratio</a:t>
            </a:r>
            <a:endParaRPr i="1"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2:1 = octave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3:2 = fifth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4:3 = fourth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5:4 = (major) third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5:3 = (major) sixth (versus</a:t>
            </a:r>
            <a:r>
              <a:rPr i="1"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Pythagorean</a:t>
            </a: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(major) sixth = 27:16)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9:8 = (major) second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81:64 = “ditone”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243:128 = (Pythagorean (major) seventh)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“Close is enough”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see ‘em: </a:t>
            </a:r>
            <a:r>
              <a:rPr lang="en" sz="4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Visualize Frequency in Ratio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hear ‘em: </a:t>
            </a:r>
            <a:r>
              <a:rPr lang="en" sz="4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Listen to Frequency in Ratio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(and on instruments!)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6726" y="1824888"/>
            <a:ext cx="3354910" cy="322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Pleasant Voice Leading </a:t>
            </a:r>
            <a:r>
              <a:rPr lang="en"/>
              <a:t>is</a:t>
            </a:r>
            <a:r>
              <a:rPr i="1" lang="en"/>
              <a:t> Geodesic</a:t>
            </a:r>
            <a:r>
              <a:rPr lang="en"/>
              <a:t> </a:t>
            </a:r>
            <a:r>
              <a:rPr i="1" lang="en"/>
              <a:t>Motion</a:t>
            </a:r>
            <a:r>
              <a:rPr lang="en"/>
              <a:t> I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125" y="1914225"/>
            <a:ext cx="2569225" cy="25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0" y="1717800"/>
            <a:ext cx="4378450" cy="32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579025" y="4671500"/>
            <a:ext cx="29859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Chord Geometries</a:t>
            </a:r>
            <a:r>
              <a:rPr lang="en" sz="1200">
                <a:solidFill>
                  <a:schemeClr val="lt2"/>
                </a:solidFill>
              </a:rPr>
              <a:t> </a:t>
            </a:r>
            <a:r>
              <a:rPr lang="en" sz="1200"/>
              <a:t>à la Dmitri Tymoczko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Chromaticism is </a:t>
            </a:r>
            <a:r>
              <a:rPr i="1" lang="en"/>
              <a:t>Arithmetic Modulo 12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38" y="3575574"/>
            <a:ext cx="7549824" cy="1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057" y="1856625"/>
            <a:ext cx="1903532" cy="19498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080550" y="2571738"/>
            <a:ext cx="25830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… Let’s </a:t>
            </a:r>
            <a:r>
              <a:rPr i="1" lang="en" sz="2400"/>
              <a:t>hear</a:t>
            </a:r>
            <a:r>
              <a:rPr lang="en" sz="2400"/>
              <a:t> it!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838" y="1930438"/>
            <a:ext cx="4110423" cy="287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i="1" lang="en"/>
              <a:t>Mathemusical</a:t>
            </a:r>
            <a:r>
              <a:rPr lang="en"/>
              <a:t> Game/App: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jirafaGraph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1413500" y="2719425"/>
            <a:ext cx="15762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jirafaGraph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Let’s </a:t>
            </a:r>
            <a:r>
              <a:rPr i="1" lang="en" sz="2000">
                <a:solidFill>
                  <a:srgbClr val="000000"/>
                </a:solidFill>
              </a:rPr>
              <a:t>play</a:t>
            </a:r>
            <a:r>
              <a:rPr lang="en" sz="2000">
                <a:solidFill>
                  <a:srgbClr val="000000"/>
                </a:solidFill>
              </a:rPr>
              <a:t>!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Pleasant Voice Leading is </a:t>
            </a:r>
            <a:r>
              <a:rPr i="1" lang="en"/>
              <a:t>Geodesic Motion</a:t>
            </a:r>
            <a:r>
              <a:rPr lang="en"/>
              <a:t> II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6375100" y="4251625"/>
            <a:ext cx="17319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Let’s </a:t>
            </a:r>
            <a:r>
              <a:rPr i="1" lang="en" sz="2400"/>
              <a:t>listen</a:t>
            </a:r>
            <a:r>
              <a:rPr lang="en" sz="2400"/>
              <a:t>!</a:t>
            </a:r>
            <a:endParaRPr sz="2400"/>
          </a:p>
        </p:txBody>
      </p:sp>
      <p:pic>
        <p:nvPicPr>
          <p:cNvPr descr="P:=\{5,11\}" id="112" name="Google Shape;112;p19" title="MathEquation,#39ae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00" y="1903447"/>
            <a:ext cx="2032226" cy="45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o" id="113" name="Google Shape;113;p1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213" y="1963038"/>
            <a:ext cx="471400" cy="340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{0, 4\}=:Q" id="114" name="Google Shape;114;p19" title="MathEquation,#f425e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200" y="1903450"/>
            <a:ext cx="1857692" cy="45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alpha:=\{(5,4), (11,0)\}" id="115" name="Google Shape;115;p19" title="MathEquation,#2825f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5051" y="2611061"/>
            <a:ext cx="3313748" cy="45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eta:=\{(5,0), (11,4)\}" id="116" name="Google Shape;116;p19" title="MathEquation,#f425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9875" y="3871164"/>
            <a:ext cx="3284098" cy="45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{displacement}(\alpha):=\{\{1, 1\}\}\text{ (multiset)}" id="117" name="Google Shape;117;p19" title="MathEquation,#2825f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976" y="3267574"/>
            <a:ext cx="4485910" cy="3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93861" y="2197200"/>
            <a:ext cx="3814313" cy="1853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ext{displacement}(\beta):=\{\{5, 5\}\}\text{ (multiset)}" id="119" name="Google Shape;119;p19" title="MathEquation,#ff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025" y="4553225"/>
            <a:ext cx="4191806" cy="3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Pleasant Voice Leading is </a:t>
            </a:r>
            <a:r>
              <a:rPr i="1" lang="en"/>
              <a:t>Geodesic Motion</a:t>
            </a:r>
            <a:r>
              <a:rPr lang="en"/>
              <a:t> III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0" y="1820050"/>
            <a:ext cx="3063652" cy="32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125" y="1820050"/>
            <a:ext cx="3676700" cy="322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3208675" y="3109175"/>
            <a:ext cx="21564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5"/>
              </a:rPr>
              <a:t>The geometric space on which we play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Be a mathemusician!</a:t>
            </a:r>
            <a:endParaRPr sz="4000"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Hopefully, you’re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inspired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learn to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 an instrument of your own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(What’s </a:t>
            </a:r>
            <a:r>
              <a:rPr i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favorite</a:t>
            </a:r>
            <a:r>
              <a:rPr i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We’re all thoroughly convinced: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Mathematics &amp; music are intrinsically intertwined.</a:t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